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cy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16</a:t>
            </a:r>
            <a:r xmlns:a="http://schemas.openxmlformats.org/drawingml/2006/main">
              <a:rPr lang="c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Mae'r</a:t>
            </a:r>
            <a:r xmlns:a="http://schemas.openxmlformats.org/drawingml/2006/main">
              <a:rPr lang="c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Gair</a:t>
            </a:r>
            <a:r xmlns:a="http://schemas.openxmlformats.org/drawingml/2006/main">
              <a:rPr lang="c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 xmlns:a="http://schemas.openxmlformats.org/drawingml/2006/main">
              <a:rPr lang="c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y" altLang="ko-KR" sz="4000"/>
              <a:t>Galwodd Duw ar Moses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Pan glywodd Moses lais Duw, beth a welodd?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grawnwin hardd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cwmwl a tharanau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llwyn llosgi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môr wedi'i rannu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cy" altLang="ko-KR" sz="2800">
                <a:solidFill>
                  <a:srgbClr val="FF0000"/>
                </a:solidFill>
              </a:rPr>
              <a:t>llwyn llosgi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25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400"/>
              <a:t>Gideon a'i 300 o ddynion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Heddiw</a:t>
            </a:r>
            <a:r xmlns:a="http://schemas.openxmlformats.org/drawingml/2006/main">
              <a:rPr lang="cy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/>
              <a:t>Pan ymddangosodd angel yr ARGLWYDD i Gideon, dywedodd, "Y mae'r ARGLWYDD gyda thi, rhyfelwr nerthol."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Beirniaid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Ymddangosodd angel yr Arglwydd i Gideon a dweud, “Y mae Duw gyda thi, rhyfelwr nerthol.” Rhoddodd Duw sicrwydd iddo trwy wlith a chnu.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Pan oedd yn hyderus fod Duw wedi ei alw, fe dorrodd i lawr Baal a'i allor yr oedd yr Israeliaid yn ei haddoli.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Dywedodd Duw wrth Gideon am ddewis rhyfelwyr i drechu Midianiaid. Yn ôl cyfarwyddyd Duw, dim ond 300 o ddynion a ddewiswyd.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Rhoddodd Duw iddo gynllun gwych i ymosod arnyn nhw. Gadawodd Duw iddyn nhw gael trwmpedau a jariau gwag gyda fflachlampau y tu mewn.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Yn y nos, cyflawnodd Gideon a'i 300 o ddynion y cynllun a roddodd Duw iddynt. Enillon nhw y rhyfel yn erbyn Midianiaid.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Enillodd Gideon a'i 300 o ddynion y rhyfel yn erbyn Midianiaid niferus dim ond trwy ufuddhau i drefn Duw.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 gyfrinach i ennill yn fy mywyd yw ufuddhau i Dduw.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3200"/>
              <a:t>Dduw?</a:t>
            </a:r>
            <a:r xmlns:a="http://schemas.openxmlformats.org/drawingml/2006/main">
              <a:rPr lang="c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rgbClr val="C00000"/>
                </a:solidFill>
              </a:rPr>
              <a:t>Dduw..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Ef yw'r Duw Hollalluog a all drechu nifer o luoedd y gelyn gyda dim ond 300 o ddynion.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 un na ddefnyddiwyd i Gideon a'i 300 o wyr drechu eu gelyn?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jariau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cleddyfau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fflachlampau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trwmpedau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cy" altLang="ko-KR" sz="2800">
                <a:solidFill>
                  <a:srgbClr val="FF0000"/>
                </a:solidFill>
              </a:rPr>
              <a:t>cleddyfau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Pan welodd yr ARGLWYDD ei fod wedi mynd draw i edrych, dyma Duw yn galw arno</a:t>
            </a:r>
          </a:p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o'r tu mewn i'r llwyn,</a:t>
            </a:r>
          </a:p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"Moses! Moses!" A dywedodd Moses, "Dyma fi."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Ecsodus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Heddiw</a:t>
            </a:r>
            <a:r xmlns:a="http://schemas.openxmlformats.org/drawingml/2006/main">
              <a:rPr lang="cy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/>
              <a:t>Pan ymddangosodd angel yr ARGLWYDD i Gideon, dywedodd, "Y mae'r ARGLWYDD gyda thi, rhyfelwr nerthol."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Beirniaid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26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y" altLang="ko-KR" sz="4000"/>
              <a:t>Samson, Rhyfelwr Cryf.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Rhoddodd y wraig enedigaeth i fachgen a'i enwi Samson. Tyfodd a bendithiodd yr ARGLWYDD ef,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Beirniaid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Roedd arweinydd o'r enw Samson ymhlith arweinwyr yr Israeliaid. Yr oedd yn ddyn i'w osod ar wahan i Dduw o'i enedigaeth.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Roedd Samson yn rhyfelwr cryf iawn. Oherwydd Samson, ni allai Philistiaid a'r gwledydd eraill oedd yn eu gorthrymu nhw ormesu'r Israeliaid</a:t>
            </a:r>
            <a:r xmlns:a="http://schemas.openxmlformats.org/drawingml/2006/main">
              <a:rPr lang="cy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mwyach.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O'i wallt y daeth ei nerth. Ond, roedd ei wallt wedi cael ei eillio trwy gael ei dwyllo. Felly, collodd ei allu.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Atafaelwyd Samson a chwarddodd y gelyn amdano. Roedd yn difaru cael ei dwyllo oherwydd haerllugrwydd.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Gweddiodd Samson ar Dduw i'w gryfhau eto o'r diwedd. Atebodd Duw ei weddi a rhoi pŵer iddo o'r diwedd.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Roedd Samson yn ddyn a gafodd ras a galwad arbennig gan Dduw.</a:t>
            </a:r>
            <a:r xmlns:a="http://schemas.openxmlformats.org/drawingml/2006/main">
              <a:rPr lang="c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Ond, oherwydd ei haerllugrwydd,</a:t>
            </a:r>
          </a:p>
          <a:p>
            <a:pPr xmlns:a="http://schemas.openxmlformats.org/drawingml/2006/main" algn="ctr"/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collodd bob un ohonynt.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Rydyn ni hefyd yn blant annwyl Duw sydd wedi derbyn gras a chenhadaeth Duw.</a:t>
            </a:r>
            <a:r xmlns:a="http://schemas.openxmlformats.org/drawingml/2006/main">
              <a:rPr lang="c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Felly, mae'n rhaid i ni ostyngedig cyn Gair Duw.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y" altLang="ko-KR" sz="3200"/>
              <a:t>Dduw?</a:t>
            </a:r>
            <a:r xmlns:a="http://schemas.openxmlformats.org/drawingml/2006/main">
              <a:rPr lang="c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3600">
                <a:solidFill>
                  <a:srgbClr val="C00000"/>
                </a:solidFill>
              </a:rPr>
              <a:t>Dduw..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Mae Duw yn gwrando ar ac yn ateb ein gweddïau difrifol a gwir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Nac ydw.</a:t>
            </a:r>
            <a:r xmlns:a="http://schemas.openxmlformats.org/drawingml/2006/main">
              <a:rPr lang="c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c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Mae'r</a:t>
            </a:r>
            <a:r xmlns:a="http://schemas.openxmlformats.org/drawingml/2006/main">
              <a:rPr lang="c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Gair</a:t>
            </a:r>
            <a:r xmlns:a="http://schemas.openxmlformats.org/drawingml/2006/main">
              <a:rPr lang="c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 xmlns:a="http://schemas.openxmlformats.org/drawingml/2006/main">
              <a:rPr lang="c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400"/>
              <a:t>Deg o Drychinebau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ble daeth nerth Samson?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gwallt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braich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coes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llygad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cy" altLang="ko-KR" sz="2800">
                <a:solidFill>
                  <a:srgbClr val="FF0000"/>
                </a:solidFill>
              </a:rPr>
              <a:t>gwallt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Rhoddodd y wraig enedigaeth i fachgen a'i enwi Samson. Tyfodd a bendithiodd yr ARGLWYDD ef,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Beirniaid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27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3600"/>
              <a:t>Ruth, Gwraig o Gymeriad Nobl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bg1">
                    <a:lumMod val="50000"/>
                  </a:schemeClr>
                </a:solidFill>
              </a:rPr>
              <a:t>Bydd dy bobl yn bobl i mi a'th Dduw yn Dduw i mi.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Yn wraig Iddewig, roedd gan Naomi ddau fab a briododd genhedloedd. Ond, bu farw ei dau fab. Felly, gadawyd hi gyda'i dwy ferch-yng-nghyfraith gweddw.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Penderfynodd Naomi droi yn ôl at ei chartref yn Jwda. Dywedodd wrth ei dwy ferch-yng-nghyfraith am ddychwelyd adref. Ond, ni aeth ei hail ferch-yng-nghyfraith yn ôl i'w thref enedigol, ond dilynodd ei mam-yng-nghyfraith i fyw i Jwda.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Roedd yn rhaid i Ruth godi'r grawn a oedd dros ben i fyw gyda Naomi, oherwydd nid oedd ganddi ŵr i reoli cartref.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Digwyddodd i godi'r grawn oedd dros ben mewn cae yn perthyn i Boas. Roedd Boas yn meddwl ei bod hi'n ddynes fonheddig ac fe briododd â Ruth.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Derbyniodd Boas Ruth a Naomi yn deulu a byw bywyd hapus. Yn y dyfodol, daeth y Brenin Dafydd a Iesu o linach Boas a Ruth.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/>
              <a:t>Gwers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Cenhedl oedd Ruth. Roedd hi'n ddynes dda a didwyll a gwasanaethodd ei mam-yng-nghyfraith yn dda.</a:t>
            </a:r>
          </a:p>
          <a:p>
            <a:pPr xmlns:a="http://schemas.openxmlformats.org/drawingml/2006/main" algn="ctr"/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Felly, cafodd hi ei bendithio.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Mae'n rhaid i ni hefyd helpu ein cymdogion</a:t>
            </a:r>
          </a:p>
          <a:p>
            <a:pPr xmlns:a="http://schemas.openxmlformats.org/drawingml/2006/main" algn="ctr"/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ac addoli Duw</a:t>
            </a:r>
          </a:p>
          <a:p>
            <a:pPr xmlns:a="http://schemas.openxmlformats.org/drawingml/2006/main" algn="ctr"/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gyda chalon dda a didwyll.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bydd yr Eifftiaid yn gwybod mai myfi yw'r ARGLWYDD pan estynnaf fy llaw yn erbyn yr Aifft a dod â'r Israeliaid allan ohoni.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Ecsodus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3200"/>
              <a:t>Dduw?</a:t>
            </a:r>
            <a:r xmlns:a="http://schemas.openxmlformats.org/drawingml/2006/main">
              <a:rPr lang="c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rgbClr val="C00000"/>
                </a:solidFill>
              </a:rPr>
              <a:t>Dduw..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Nid yw Duw yn edrych ar yr olwg allanol ond yn edrych ar y galon.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Pam dychwelodd Naomi adref o Moab i Jwda?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oherwydd iddi fynd yn sâl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oherwydd bu farw ei gŵr.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oherwydd bod ei dau fab wedi marw.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oherwydd ei bod eisiau cwrdd â'i theulu..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cy" altLang="ko-KR" sz="2800">
                <a:solidFill>
                  <a:srgbClr val="FF0000"/>
                </a:solidFill>
              </a:rPr>
              <a:t>oherwydd bod ei dau fab wedi marw.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bg1">
                    <a:lumMod val="50000"/>
                  </a:schemeClr>
                </a:solidFill>
              </a:rPr>
              <a:t>Bydd dy bobl yn bobl i mi a'th Dduw yn Dduw i mi.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28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400"/>
              <a:t>Gweddi Hannah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Parhaodd y bachgen Samuel i dyfu o ran maint ac o blaid yr ARGLWYDD a dynion.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Nid oedd gan Hannah fab. Felly, roedd hi mor drist nes iddi weddïo ar Dduw. “O, Dduw Dad, os rhoddwch fab i mi, fe'i rhoddaf ef drosoch holl ddyddiau ei einioes.”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Cofiodd Duw ei gweddi a rhoi mab o’r enw Samuel i Hanna.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Rhoddodd Hanna ei mab i addoli Duw yn y deml wrth iddi weddïo o’r blaen.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Roedd Samuel yn byw yn y deml yn addoli Duw. Derbyniodd lawer o ras gan ddynion a Duw.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Tyfodd Samuel bach yn dda i fod yn fachgen ifanc. Yna, yn ddiweddarach, daeth yn broffwyd a oedd yn gwrando ar lais Duw.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Dywedodd Moses wrth y brenin Eifftaidd, Pharo, orchymyn Duw. “Dyma mae'r ARGLWYDD yn ei ddweud: Gad i'm pobl fynd, iddyn nhw fy addoli.”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Gwrandawodd Duw ar weddi gyfan Hanna, cofiodd hi a'i hateb yn llawn.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Mae Duw yn gwrando ar ein holl weddi.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Felly, rhaid inni weddïo</a:t>
            </a:r>
          </a:p>
          <a:p>
            <a:pPr xmlns:a="http://schemas.openxmlformats.org/drawingml/2006/main" algn="ctr"/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ddifrif ac yn onest.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3200"/>
              <a:t>Dduw?</a:t>
            </a:r>
            <a:r xmlns:a="http://schemas.openxmlformats.org/drawingml/2006/main">
              <a:rPr lang="c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rgbClr val="C00000"/>
                </a:solidFill>
              </a:rPr>
              <a:t>Dduw..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Gwrandawodd Duw ar ein gweddi ac atebodd yn ffyddlon.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Heddiw</a:t>
            </a:r>
            <a:r xmlns:a="http://schemas.openxmlformats.org/drawingml/2006/main">
              <a:rPr lang="cy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Cwis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Pam roedd Hanna mor drist?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oherwydd stomachache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oherwydd dim arian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oherwydd dim mab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oherwydd roedd hi'n hyll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cy" altLang="ko-KR" sz="2800">
                <a:solidFill>
                  <a:srgbClr val="FF0000"/>
                </a:solidFill>
              </a:rPr>
              <a:t>oherwydd dim mab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Parhaodd y bachgen Samuel i dyfu o ran maint ac o blaid yr ARGLWYDD a dynion.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Nac ydw.</a:t>
            </a:r>
            <a:r xmlns:a="http://schemas.openxmlformats.org/drawingml/2006/main">
              <a:rPr lang="c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400"/>
              <a:t>Brenin Saul, Brenin Cyntaf Israel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Atebodd yr ARGLWYDD, "Gwrandewch arnynt a rho frenin iddynt." Yna Samuel a ddywedodd wrth wŷr Israel, Pob un yn myned yn ôl i’w dref.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“Rydyn ni angen brenin!” Gofynnodd pobl Israel am gael rhoi brenin iddyn nhw i Samuel.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“Bydda i'n rhoi brenin iddyn nhw fel roedden nhw'n gofyn.” Atebodd Duw wrth Samuel.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Anfonodd Duw Saul at Samuel. Gadawodd Duw i Samuel dywallt olew ar ei ben i fod yn frenin ar Israel.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“Dyma ein harweinydd, Saul.” Rhoddodd Samuel wybod i’r Israeliaid fod Duw wedi penodi Saul yn arweinydd ar Israel.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"Dim ffordd! Pwy yw Duw? Dw i'n dduw.” Gwrthododd Pharo yn gryf iawn.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Ar y dechrau, arweiniodd Saul yr Israeliaid yn dda gan ufuddhau i ewyllys Duw yn ffyddlon. Fodd bynnag, daeth yn frenin drwg a fradychodd ewyllys Duw oherwydd ei haerllugrwydd a'i falchder.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Ar y dechrau roedd Saul yn ostyngedig.</a:t>
            </a:r>
          </a:p>
          <a:p>
            <a:pPr xmlns:a="http://schemas.openxmlformats.org/drawingml/2006/main" algn="ctr"/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Fodd bynnag, ar ôl iddo ddod yn frenin,</a:t>
            </a:r>
          </a:p>
          <a:p>
            <a:pPr xmlns:a="http://schemas.openxmlformats.org/drawingml/2006/main" algn="ctr"/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nid oedd yn ufuddhau i ewyllys Duw mwyach.</a:t>
            </a:r>
          </a:p>
          <a:p>
            <a:pPr xmlns:a="http://schemas.openxmlformats.org/drawingml/2006/main" algn="ctr"/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Daeth yn drahaus ac yn drachwant.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Mae'n rhaid i chi fod yn ostyngedig yn barhaus pan fydd eich Tad Duw yn eich codi chi.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3200"/>
              <a:t>Dduw?</a:t>
            </a:r>
            <a:r xmlns:a="http://schemas.openxmlformats.org/drawingml/2006/main">
              <a:rPr lang="c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rgbClr val="C00000"/>
                </a:solidFill>
              </a:rPr>
              <a:t>Dduw..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Mae Duw yn caru'r gostyngedig,</a:t>
            </a:r>
          </a:p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ond yn gwrthod y balch.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Beth ofynnodd yr Israeliaid i Samuel?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bwyd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brenin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Gair Duw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tŷ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cy" altLang="ko-KR" sz="2800">
                <a:solidFill>
                  <a:srgbClr val="FF0000"/>
                </a:solidFill>
              </a:rPr>
              <a:t>brenin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Atebodd yr ARGLWYDD, "Gwrandewch arnynt a rho frenin iddynt." Yna Samuel a ddywedodd wrth wŷr Israel, Pob un yn myned yn ôl i’w dref.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Nac ydw.</a:t>
            </a:r>
            <a:r xmlns:a="http://schemas.openxmlformats.org/drawingml/2006/main">
              <a:rPr lang="c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/>
              <a:t>Bachgen Ifanc, David Who ladd Goliath</a:t>
            </a:r>
            <a:r xmlns:a="http://schemas.openxmlformats.org/drawingml/2006/main">
              <a:rPr lang="cy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Dywedodd Dafydd wrth y Philistiad, «Yr wyt yn dod i'm herbyn â chleddyf a gwaywffon a gwaywffon, ond yr wyf fi'n dod i'th erbyn yn enw yr ARGLWYDD hollbwerus, Duw byddinoedd Israel, yr hwn yr wyt wedi ei herio.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Roedd milwr mawr o'r enw Goliath yng ngwersyll y Philistiaid. Roedd yn sarhau enw Duw gyda dechrau ymladd.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Ni feiddiai neb ymladd yn ei erbyn oherwydd ei ddychryn.</a:t>
            </a:r>
          </a:p>
          <a:p>
            <a:r xmlns:a="http://schemas.openxmlformats.org/drawingml/2006/main">
              <a:rPr lang="c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Yr adeg honno, fachgen ifanc, dywedodd Dafydd wrth y brenin Saul, “Fe af i ymladd ag ef.”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'Gallaf ei drechu os bydd Duw gyda mi.'</a:t>
            </a:r>
          </a:p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Daeth Dafydd at Goliath â phum maen llyfn.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Gweddiodd Moses ar Dduw. “Arglwydd, rhowch wybod i mi beth fyddwch chi'n ei wneud o hyn ymlaen.”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Dywedodd Dafydd wrth Goliath a ddaeth yn ei erbyn â chleddyf a gwaywffon. “Dw i'n ymladd yn dy erbyn di yn enw'r ARGLWYDD Dduw!”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Taflodd Dafydd garreg a tharo Goliath ar ei dalcen.</a:t>
            </a:r>
          </a:p>
          <a:p>
            <a:r xmlns:a="http://schemas.openxmlformats.org/drawingml/2006/main">
              <a:rPr lang="c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Cafodd Dafydd fuddugoliaeth dros y frwydr hon gyda chymorth Duw.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Roedd ofn ar filwyr Israel</a:t>
            </a:r>
            <a:r xmlns:a="http://schemas.openxmlformats.org/drawingml/2006/main">
              <a:rPr lang="c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o'r cawr Goliath. Roedden nhw'n ei ofni.</a:t>
            </a:r>
          </a:p>
          <a:p>
            <a:pPr xmlns:a="http://schemas.openxmlformats.org/drawingml/2006/main" algn="ctr"/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Fodd bynnag, ymladdodd Dafydd, a gredai yn amddiffyniad Duw, yn ddewr yn ei erbyn a'i drechu.</a:t>
            </a:r>
          </a:p>
          <a:p>
            <a:pPr xmlns:a="http://schemas.openxmlformats.org/drawingml/2006/main" algn="ctr"/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Dylem gredu bod Duw bob amser yn ein hamddiffyn. Gallwn fod yn ddewr trwy gred y bydd Duw yn ein hamddiffyn mewn unrhyw amgylchiad.</a:t>
            </a:r>
          </a:p>
          <a:p>
            <a:pPr xmlns:a="http://schemas.openxmlformats.org/drawingml/2006/main" algn="ctr"/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Gall dewrder o gred yn Nuw orchfygu unrhyw ofn.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3200"/>
              <a:t>Dduw?</a:t>
            </a:r>
            <a:r xmlns:a="http://schemas.openxmlformats.org/drawingml/2006/main">
              <a:rPr lang="c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rgbClr val="C00000"/>
                </a:solidFill>
              </a:rPr>
              <a:t>Dduw..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Mae Duw yn rhoi buddugoliaeth i'r rhai sy'n ymladd drosto.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/>
              <a:t>Cwis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Beth a daflodd Dafydd at Goliath?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cleddyf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gwaywffon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carreg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tarian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cy" altLang="ko-KR" sz="2800">
                <a:solidFill>
                  <a:srgbClr val="FF0000"/>
                </a:solidFill>
              </a:rPr>
              <a:t>carreg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Dywedodd Dafydd wrth y Philistiad, «Yr wyt yn dod i'm herbyn â chleddyf a gwaywffon a gwaywffon, ond yr wyf fi'n dod i'th erbyn yn enw yr ARGLWYDD hollbwerus, Duw byddinoedd Israel, yr hwn yr wyt wedi ei herio.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Gollyngodd Duw ddeg trychineb ar holl wlad yr Aifft. Mae pobl yr Aifft a Pharo wedi dod i wybod pwy yw Duw go iawn.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“Moses, dos allan o'r Aifft gyda'th holl Israeliaid ar hyn o bryd.” Doedd gan Pharo ddim dewis ond gadael iddyn nhw fynd.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Roedd Pharo yn meddwl mai ef oedd y cryfaf o ran anwybyddu Duw.</a:t>
            </a:r>
            <a:r xmlns:a="http://schemas.openxmlformats.org/drawingml/2006/main">
              <a:rPr lang="cy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Felly, roedd yn rhaid iddo fod o dan drychinebau mawr.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Mae'n rhaid i ni gyfaddef mai Duw yw'r Hollalluog nid ni.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Pan welodd yr ARGLWYDD ei fod wedi mynd draw i edrych, dyma Duw yn galw arno</a:t>
            </a:r>
          </a:p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o'r tu mewn i'r llwyn,</a:t>
            </a:r>
          </a:p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"Moses! Moses!" A dywedodd Moses, "Dyma fi."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Ecsodus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3200"/>
              <a:t>Dduw?</a:t>
            </a:r>
            <a:r xmlns:a="http://schemas.openxmlformats.org/drawingml/2006/main">
              <a:rPr lang="c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rgbClr val="C00000"/>
                </a:solidFill>
              </a:rPr>
              <a:t>Dduw..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Mae Duw yn wahanol ffurf eilunod neu dduwiau ffug eraill.</a:t>
            </a:r>
          </a:p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Mae Duw yn fyw ac yn gweithio gyda'i allu nerthol.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Faint o drychinebau wnaeth Duw eu siomi dros yr Aifft?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pump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saith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deuddeg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deg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y" altLang="ko-KR" sz="2800">
                <a:solidFill>
                  <a:srgbClr val="FF0000"/>
                </a:solidFill>
              </a:rPr>
              <a:t>deg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bydd yr Eifftiaid yn gwybod mai myfi yw'r ARGLWYDD pan estynnaf fy llaw yn erbyn yr Aifft a dod â'r Israeliaid allan ohoni.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Ecsodus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RHIF. 18</a:t>
            </a:r>
            <a:r xmlns:a="http://schemas.openxmlformats.org/drawingml/2006/main">
              <a:rPr lang="c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400"/>
              <a:t>Colofn o Gwmwl</a:t>
            </a:r>
          </a:p>
          <a:p>
            <a:pPr xmlns:a="http://schemas.openxmlformats.org/drawingml/2006/main" algn="ctr"/>
            <a:r xmlns:a="http://schemas.openxmlformats.org/drawingml/2006/main">
              <a:rPr lang="cy" altLang="ko-KR" sz="4400"/>
              <a:t>a Piler o Dân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Yn ystod y dydd aeth yr ARGLWYDD o'u blaenau mewn colofn o gwmwl i'w harwain ar eu ffordd a'r nos mewn colofn o dân i'w goleuo, er mwyn iddynt allu teithio ddydd neu nos.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Bu'r Israeliaid yn byw yn yr Aifft am 430 o flynyddoedd. Gadawsant yr Aifft am fyned yn ol i wlad yr addewid-Canaan-yn mhen y 430 mlynedd.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“Sut allwn ni gael y ffordd iawn?”, “Beth os ydyn ni'n cwrdd â phobl ddrwg ar y ffordd?” Roedden nhw'n poeni llawer.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Bryd hynny, dangosodd Duw dystiolaeth iddyn nhw ei fod yn eu harwain. Roedd yn golofn o gwmwl.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Yn y nos, daeth yn biler tân. Fel hyn, roedd Duw yn eu harwain nos a dydd.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“Nid oes arnom ofn, oherwydd y mae Duw gyda ni!” Roedd pobl Israel yn diolch i Dduw am eu harwain gyda'r golofn cwmwl a'r golofn dân.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diwrnod, pan welodd Moses Eifftiwr yn curo Israeliad, aeth yn ddig, ochrodd â'i bobl a lladdodd yr Eifftiwr.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Heddiw</a:t>
            </a:r>
            <a:r xmlns:a="http://schemas.openxmlformats.org/drawingml/2006/main">
              <a:rPr lang="cy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gwers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Pan groesodd llawer o bobl Israel dros anialwch peryglus, dangosodd Duw dystiolaeth iddyn nhw ei fod yn eu harwain a'u hamddiffyn gyda'r piler o gwmwl a'r golofn dân.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Nawr, mae Duw gyda mi ac yn fy amddiffyn. Gadewch i ni ddiolch i Dduw.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3200"/>
              <a:t>Dduw?</a:t>
            </a:r>
            <a:r xmlns:a="http://schemas.openxmlformats.org/drawingml/2006/main">
              <a:rPr lang="c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rgbClr val="C00000"/>
                </a:solidFill>
              </a:rPr>
              <a:t>Dduw..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Mae Duw gyda ni bob amser.</a:t>
            </a:r>
          </a:p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Ac mae'n ein hamddiffyn nos a dydd.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Pan adawodd yr Israeliaid o'r Aifft, beth arweiniodd Duw hwy?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 golofn cwmwl a'r piler o dân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aderyn a physgod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haul a lleuad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ci a chath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cy" altLang="ko-KR" sz="2800">
                <a:solidFill>
                  <a:srgbClr val="FF0000"/>
                </a:solidFill>
              </a:rPr>
              <a:t>y golofn cwmwl a'r piler o dân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Yn ystod y dydd aeth yr ARGLWYDD o'u blaenau mewn colofn o gwmwl i'w harwain ar eu ffordd a'r nos mewn colofn o dân i'w goleuo, er mwyn iddynt allu teithio ddydd neu nos.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19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400"/>
              <a:t>Israeliaid yn mynd trwy'r môr rhanedig ar dir sych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Yna estynnodd Moses ei law dros y môr, a thrwy'r noson honno gyrrodd yr ARGLWYDD y môr yn ôl â gwynt cryf o'r dwyrain a'i droi'n dir sych. Rhannwyd y dyfroedd,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Ecsodus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Cyfarfu Moses a'r Israeliaid â'r Môr Coch ar y ffordd i Ganaan.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Erlidiodd yr Eifftiwr yr Israeliaid i'w dal eto.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Yna, digwyddodd rhywbeth rhyfeddol! Fe wnaeth Duw adael i'r Môr Coch rannu a'r Israeliaid gerdded ar ei draws ar dir sych.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Aeth milwyr yr Aifft ar eu trywydd, ond aeth y môr yn ôl eto, roedd holl filwyr yr Aifft dan ddŵr i'r môr. Ni oroesodd yr un ohonynt.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Pan glywodd Pharo am hyn, roedd Moses yn ei ofni a ffodd o Balas yr Aifft a mynd i fyw i anialwch Midian.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Diolchwn i Dduw am ein hachub! Canodd holl Israel ganeuon llawen gyda phleser mawr.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Achubodd Duw yr Israeliaid o’u sefyllfa enbyd.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Roeddwn i hefyd yn y sefyllfa i farw oherwydd pechod, ond anfonodd Duw Iesu i achub fi!</a:t>
            </a:r>
          </a:p>
          <a:p>
            <a:pPr xmlns:a="http://schemas.openxmlformats.org/drawingml/2006/main" algn="ctr"/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Duw a'm gwaredodd rhag angau tragwyddol!</a:t>
            </a:r>
          </a:p>
          <a:p>
            <a:pPr xmlns:a="http://schemas.openxmlformats.org/drawingml/2006/main" algn="ctr"/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O, Dduw Dad, diolch gymaint!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3200"/>
              <a:t>Duw yn?</a:t>
            </a:r>
            <a:r xmlns:a="http://schemas.openxmlformats.org/drawingml/2006/main">
              <a:rPr lang="c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rgbClr val="C00000"/>
                </a:solidFill>
              </a:rPr>
              <a:t>Dduw.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Duw yw ein gwaredwr sy'n achub ei bobl â ffordd wych.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Sut aeth yr Israeliaid ar draws y Môr Coch?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Anfonodd Duw long fawr atyn nhw.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Gadawodd Duw iddyn nhw gerdded ar ddŵr y môr.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Rhannodd Duw y Môr Coch a gadael iddyn nhw gerdded ymlaen</a:t>
            </a:r>
          </a:p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 tir sych.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Duw gadael iddyn nhw hedfan dros y môr.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cy" altLang="ko-KR" sz="2800">
                <a:solidFill>
                  <a:srgbClr val="FF0000"/>
                </a:solidFill>
              </a:rPr>
              <a:t>Rhannodd Duw y Môr Coch a gadael iddyn nhw gerdded ymlaen</a:t>
            </a:r>
          </a:p>
          <a:p>
            <a:r xmlns:a="http://schemas.openxmlformats.org/drawingml/2006/main">
              <a:rPr lang="cy" altLang="ko-KR" sz="2800">
                <a:solidFill>
                  <a:srgbClr val="FF0000"/>
                </a:solidFill>
              </a:rPr>
              <a:t>y tir sych.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Yna estynnodd Moses ei law dros y môr, a thrwy'r noson honno gyrrodd yr ARGLWYDD y môr yn ôl â gwynt cryf o'r dwyrain a'i droi'n dir sych. Rhannwyd y dyfroedd,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Ecsodus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20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3600"/>
              <a:t>Duw Sy'n Gollwng Cig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bg1">
                    <a:lumMod val="50000"/>
                  </a:schemeClr>
                </a:solidFill>
              </a:rPr>
              <a:t>"Clywais rwgnach yr Israeliaid. Dywedwch wrthynt, 'Yn y cyfnos byddwch yn bwyta cig, ac yn y bore cewch eich llenwi â bara. Yna byddwch yn gwybod mai myfi yw'r ARGLWYDD eich Duw."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Ecsodus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Doedd gan yr Israeliaid ddim bwyd yn yr anialwch. Yna dyma nhw'n grwgnach yn erbyn Moses a Duw.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Yna y dywedodd yr Arglwydd wrth Moses. “Byddaf yn gollwng bwyd o'r nefoedd i chi.”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Yn y bore, ymddangosodd naddion tenau fel rhew ar lawr yr anialwch.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 Moses yn byw fel bugail am 40 mlynedd ac yn y diwedd daeth yn 80 oed.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Gyda'r hwyr daeth soflieir drostynt a syrthio i lawr a gorchuddio'r gwersyll. Fe wnaethon nhw eu casglu, eu coginio a'u bwyta. Wnaethon nhw ddim llwgu hyd yn oed yn yr anialwch.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“Diolch, Dduw!” Roedd Moses a'r Israeliaid wedi rhyfeddu at allu hollalluog Duw.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Darparodd Duw fwyd dyddiol i'w bobl â ffordd anhygoel a'i allu hollalluog hyd yn oed yn yr anialwch lle na allent ddod o hyd i ddim.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Credwn y bydd Duw yn darparu ein hangenrheidiau â'i ffordd wych yn ffyddlon.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3200"/>
              <a:t>Duw yn?</a:t>
            </a:r>
            <a:r xmlns:a="http://schemas.openxmlformats.org/drawingml/2006/main">
              <a:rPr lang="c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rgbClr val="C00000"/>
                </a:solidFill>
              </a:rPr>
              <a:t>Dduw..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Mae'n Dduw rhyfeddol sy'n gwybod ein hangenrheidiau ymlaen llaw ac yn darparu Ei ffordd anhygoel iddynt.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Beth a ddarparodd Duw ar gyfer Ei bobl newynog?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Manna a sofliar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Bara a Llaeth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Cig a Dŵr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Reis a Chawl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cy" altLang="ko-KR" sz="2800">
                <a:solidFill>
                  <a:srgbClr val="FF0000"/>
                </a:solidFill>
              </a:rPr>
              <a:t>Manna a sofliar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bg1">
                    <a:lumMod val="50000"/>
                  </a:schemeClr>
                </a:solidFill>
              </a:rPr>
              <a:t>"Clywais rwgnach yr Israeliaid. Dywedwch wrthynt, 'Yn y cyfnos byddwch yn bwyta cig, ac yn y bore cewch eich llenwi â bara. Yna byddwch yn gwybod mai myfi yw'r ARGLWYDD eich Duw."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Ecsodus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Nac ydw.</a:t>
            </a:r>
            <a:r xmlns:a="http://schemas.openxmlformats.org/drawingml/2006/main">
              <a:rPr lang="c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y" altLang="ko-KR" sz="4000"/>
              <a:t>Y Deg Gorchymyn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 Moses yno gyda'r ARGLWYDD am ddeugain diwrnod a deugain nos heb fwyta</a:t>
            </a:r>
          </a:p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bara neu ddŵr yfed. Ac efe a ysgrifennodd ar y llechau eiriau'r cyfamod, sef y Deg Gorchymyn.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Cyrhaeddodd yr Israeliaid Fynydd Horeb (Mynydd Sinai). Yr oedd gogoniant yr Arglwydd Dduw yn llawn ar y Mont Sinai (Mount Horeb).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Dywedodd Duw wrth Moses, "Tyrd i fyny ataf i'r mynydd." Aeth Moses i fyny ar fynydd Duw.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diwrnod, galwodd Duw arno o fewn y llwyn llosgi a dweud wrtho. “Dw i'n dy anfon di at Pharo i achub fy mhobl yr Israeliaid allan o'r Aifft.”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Cyfarfu'r Arglwydd Dduw ar fynydd Horeb.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Rhoddodd Duw y tabledi carreg i Moses. Ysgrifennodd Duw y cyfreithiau a'r gorchmynion arno i'r Israeliaid eu cadw - y Deg Gorchymyn.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“Diolch i ti, Arglwydd, am roi’r cyfreithiau inni.”</a:t>
            </a:r>
          </a:p>
          <a:p>
            <a:r xmlns:a="http://schemas.openxmlformats.org/drawingml/2006/main">
              <a:rPr lang="c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Meddyliodd Moses, “Byddaf yn cyflwyno ac yn dysgu'r Deg Gorchymyn gwerthfawr hwn.”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 Deg Gorchymyn yw'r rheolau gwerthfawr y mae Duw wedi'u rhoi ar gyfer ein bywyd.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Pan fyddwn ni'n ufuddhau i ddeddfau Duw, bydd Duw yn falch o'n bywyd.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y" altLang="ko-KR" sz="3200"/>
              <a:t>Dduw?</a:t>
            </a:r>
            <a:r xmlns:a="http://schemas.openxmlformats.org/drawingml/2006/main">
              <a:rPr lang="c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3600">
                <a:solidFill>
                  <a:srgbClr val="C00000"/>
                </a:solidFill>
              </a:rPr>
              <a:t>Dduw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Mae Duw wedi rhoi'r cyfreithiau a'r Deg Gorchymyn i ni.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Bydded Duw yn ei hysbysu ei hun i ni trwy y deddfau a'r gorchymynion hyn.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Ble ysgrifennodd Duw y Deg Gorchymyn?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Tabled pren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Mwd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tabled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Papur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Tabled carreg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y" altLang="ko-KR" sz="2800">
                <a:solidFill>
                  <a:srgbClr val="FF0000"/>
                </a:solidFill>
              </a:rPr>
              <a:t>Tabled carreg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 Moses yno gyda'r ARGLWYDD am ddeugain diwrnod a deugain nos heb fwyta</a:t>
            </a:r>
          </a:p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bara neu ddŵr yfed. Ac efe a ysgrifennodd ar y llechau eiriau'r cyfamod, sef y Deg Gorchymyn.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22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400"/>
              <a:t>Y Llo Aur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bg1">
                    <a:lumMod val="50000"/>
                  </a:schemeClr>
                </a:solidFill>
              </a:rPr>
              <a:t>Cymerodd yr hyn y maent yn ei roi iddo a'i wneud yn gast eilun yn y siâp</a:t>
            </a:r>
          </a:p>
          <a:p>
            <a:r xmlns:a="http://schemas.openxmlformats.org/drawingml/2006/main">
              <a:rPr lang="cy" altLang="ko-KR" sz="3600">
                <a:solidFill>
                  <a:schemeClr val="bg1">
                    <a:lumMod val="50000"/>
                  </a:schemeClr>
                </a:solidFill>
              </a:rPr>
              <a:t>o lo, gan ei lunio â theclyn. Yna dywedasant, "Dyma dy dduwiau, O Israel, a ddaeth â thi i fyny o'r Aifft."</a:t>
            </a:r>
          </a:p>
          <a:p>
            <a:r xmlns:a="http://schemas.openxmlformats.org/drawingml/2006/main">
              <a:rPr lang="cy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Ecsodus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Pan na ddaeth Moses i lawr o'r Mynydd cyhyd, roedden nhw'n teimlo'n anesmwyth. “Rydyn ni angen ein duw i'n harwain ni yn lle Moses.”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Daeth Moses yn ôl i'r Aifft i achub ei bobl yr Israeliaid oedd yn dal y wialen roddodd Duw iddo.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Felly, dyma nhw'n gwneud llo aur a'i addoli fel eu duw i'w arwain.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Roedd Moses oedd yn dod i lawr gyda'r Deg Gorchymyn wedi gwylltio cymaint.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Yr oedd Duw yn ddig yn eu herbyn yn gynddeiriog. “Bydda i'n eu dinistrio nhw. Yna fe'ch gwnaf yn genedl fawr.”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Ond, gweddïodd Moses ar Dduw i faddau iddyn nhw o ddifrif. Clywodd Duw weddi Moses a maddau iddynt.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Heddiw</a:t>
            </a:r>
            <a:r xmlns:a="http://schemas.openxmlformats.org/drawingml/2006/main">
              <a:rPr lang="cy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Gwers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Yr hyn y mae Duw yn ei gasáu fwyaf yw addoli duwiau eraill yn ei le.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Paid â gwneud i ti dy hun unrhyw eilun ar unrhyw gost.</a:t>
            </a:r>
          </a:p>
          <a:p>
            <a:pPr xmlns:a="http://schemas.openxmlformats.org/drawingml/2006/main" algn="ctr"/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Waeth beth fydd yn digwydd, peidiwch ag ymgrymu iddynt a'u haddoli.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3200">
                <a:solidFill>
                  <a:srgbClr val="FF0000"/>
                </a:solidFill>
              </a:rPr>
              <a:t>Dduw?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rgbClr val="C00000"/>
                </a:solidFill>
              </a:rPr>
              <a:t>Dduw…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Mae Duw yn casáu eilun yn addoli fwyaf yn lle Ef.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 eilun a wnaeth yr Israeliaid am gyflawni pechodau?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Aur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Eryr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Llo Aur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Llo Arian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Arian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Eryr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cy" altLang="ko-KR" sz="2800">
                <a:solidFill>
                  <a:srgbClr val="FF0000"/>
                </a:solidFill>
              </a:rPr>
              <a:t>Llo Aur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bg1">
                    <a:lumMod val="50000"/>
                  </a:schemeClr>
                </a:solidFill>
              </a:rPr>
              <a:t>Cymerodd yr hyn y maent yn ei roi iddo a'i wneud yn gast eilun yn y siâp</a:t>
            </a:r>
          </a:p>
          <a:p>
            <a:r xmlns:a="http://schemas.openxmlformats.org/drawingml/2006/main">
              <a:rPr lang="cy" altLang="ko-KR" sz="3600">
                <a:solidFill>
                  <a:schemeClr val="bg1">
                    <a:lumMod val="50000"/>
                  </a:schemeClr>
                </a:solidFill>
              </a:rPr>
              <a:t>o lo, gan ei lunio â theclyn. Yna dywedasant, "Dyma dy dduwiau, O Israel, a ddaeth â thi i fyny o'r Aifft."</a:t>
            </a:r>
          </a:p>
          <a:p>
            <a:r xmlns:a="http://schemas.openxmlformats.org/drawingml/2006/main">
              <a:rPr lang="cy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Ecsodus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23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400"/>
              <a:t>Ty Dduw (Tabernacl) yn yr Anialwch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bg1">
                    <a:lumMod val="50000"/>
                  </a:schemeClr>
                </a:solidFill>
              </a:rPr>
              <a:t>Ar y dydd y gosodwyd y tabernacl, Pabell y Dystiolaeth, y cwmwl a'i gorchuddiodd. O hwyr i fore roedd y cwmwl uwchben y tabernacl yn edrych fel tân.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Rhifau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Galwodd Duw Moses fel arweinydd yr Israeliaid pan oedd yn 80 oed.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Mae cynllun Duw yn wahanol i'n cynllun ni, ond mae ei gynllun bob amser yn berffaith.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Mae'n rhaid i ni gredu bod cynllun Duw yn berffaith ac mae'n rhaid i ni ddibynnu arno.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Dywedodd Duw wrth Moses am wneud y Tabernacl - Tŷ Dduw.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Dywedodd Duw bopeth am y Tabernacl - ei siâp a'r holl bethau y dylid eu paratoi ar ei gyfer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rhoddodd Duw wybod iddynt sut i ddefnyddio pob erthygl wrth addoli Duw yn y Tabernacl.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Gwnaeth Moses a'r Israeliaid y Tabernacl - Tŷ Dduw - yn ôl cyfarwyddyd Duw.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Ar y dydd y cododd y tabernacl, gorchuddiodd y cwmwl a ddangosodd ogoniant Duw ef. Roedd y tabernacl yn arwydd bod Duw gyda'r Israeliaid.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Gadawodd Duw i'r Israeliaid wneud y tabernacl yn dŷ Dduw, a gwneud iddyn nhw fyw gyda'r tabernacl yn ganolfan iddyn nhw.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Dylem fyw gyda Duw fel canolbwynt ein meddwl a'n bywyd.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3200">
                <a:solidFill>
                  <a:srgbClr val="FF0000"/>
                </a:solidFill>
              </a:rPr>
              <a:t>Dduw?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rgbClr val="C00000"/>
                </a:solidFill>
              </a:rPr>
              <a:t>Dduw..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Mae Duw yn byw gyda ni, yn cerdded gyda ni, yn ein harwain, ac yn siarad â ni.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Beth wnaeth Duw adael i'r Israeliaid ei wneud?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Llo Aur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Deg Gorchymyn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 Tabernacl - Tŷ Dduw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y" altLang="ko-KR" sz="2800">
                <a:solidFill>
                  <a:srgbClr val="FF0000"/>
                </a:solidFill>
              </a:rPr>
              <a:t>Y Tabernacl - Tŷ Dduw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bg1">
                    <a:lumMod val="50000"/>
                  </a:schemeClr>
                </a:solidFill>
              </a:rPr>
              <a:t>Ar y dydd y gosodwyd y tabernacl, Pabell y Dystiolaeth, y cwmwl a'i gorchuddiodd. O hwyr i fore roedd y cwmwl uwchben y tabernacl yn edrych fel tân.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Rhifau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24</a:t>
            </a:r>
            <a:r xmlns:a="http://schemas.openxmlformats.org/drawingml/2006/main">
              <a:rPr lang="c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Mae'r</a:t>
            </a:r>
            <a:r xmlns:a="http://schemas.openxmlformats.org/drawingml/2006/main">
              <a:rPr lang="c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gair</a:t>
            </a:r>
            <a:r xmlns:a="http://schemas.openxmlformats.org/drawingml/2006/main">
              <a:rPr lang="c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 xmlns:a="http://schemas.openxmlformats.org/drawingml/2006/main">
              <a:rPr lang="c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400"/>
              <a:t>Cwympodd Jericho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y" altLang="ko-KR" sz="3200"/>
              <a:t>Duw yn?</a:t>
            </a:r>
            <a:r xmlns:a="http://schemas.openxmlformats.org/drawingml/2006/main">
              <a:rPr lang="c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3600">
                <a:solidFill>
                  <a:srgbClr val="C00000"/>
                </a:solidFill>
              </a:rPr>
              <a:t>Dduw..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Mae Duw yn ein harwain gyda'i gynlluniau perffaith. Nid oes unrhyw gamgymeriadau yng nghynlluniau Duw.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 seithfed tro, pan ganodd yr offeiriaid chwythiad yr utgorn, gorchmynnodd Josua i'r bobl, “Gweiddi; oherwydd yr ARGLWYDD sydd wedi rhoi'r ddinas i chwi!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Josua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Roedd yr Israeliaid eisiau mynd i wlad yr addewid. Ond rhwystrodd Jericho, a oedd yn gastell mawr, eu ffordd.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Dywedodd Duw wrth Josua, a oedd yn arweinydd arnyn nhw, sut i ddinistrio Jericho.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Bu'r Israeliaid yn gorymdeithio o amgylch mur Jericho am saith diwrnod yn ôl cyfarwyddyd Duw.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Tra buont yn gorymdeithio o amgylch y mur am chwe diwrnod, bob dydd am un tro, ni symudodd Jericho fodfedd.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 y seithfed dydd, dyma nhw'n gorymdeithio o'i gwmpas am saith gwaith. Ar y seithfed tro o gwmpas, maent yn rhoi bloedd uchel, dymchwelodd y wal i lawr.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allai'r Israeliaid ddinistrio Jericho trwy eu nerth eu hunain. Ond dinistriodd Duw Jericho trwy ei allu ei hun drostynt.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Mae'r Israeliaid wedi ennill y fuddugoliaeth trwy ufudd-dod i Dduw.</a:t>
            </a:r>
          </a:p>
          <a:p>
            <a:pPr xmlns:a="http://schemas.openxmlformats.org/drawingml/2006/main" algn="ctr"/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Gadewch i ni fyw ein bywyd mewn ufudd-dod i Dduw.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Gadewch i ni ddiolch i Dduw am wneud i ni ennill!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3200"/>
              <a:t>Dduw?</a:t>
            </a:r>
            <a:r xmlns:a="http://schemas.openxmlformats.org/drawingml/2006/main">
              <a:rPr lang="c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rgbClr val="C00000"/>
                </a:solidFill>
              </a:rPr>
              <a:t>Dduw..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Mae Duw yn rhoi buddugoliaeth i'w bobl trwy Ei Grym mawr.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Ef yw Duw Buddugoliaeth!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Beth a orchmynnodd Duw i Josua ddinistrio Jericho?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Taflwch gerrig at Jericho am saith diwrnod.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Gweddïwch am saith diwrnod dros Jericho.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Canwch fawl am saith diwrnod i Jericho.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Mawrth wal Jericho am saith diwrnod ac yn</a:t>
            </a:r>
          </a:p>
          <a:p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 dydd diweddaf rho floedd uchel.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y" altLang="ko-KR" sz="2800">
                <a:solidFill>
                  <a:srgbClr val="FF0000"/>
                </a:solidFill>
              </a:rPr>
              <a:t>Mawrth wal Jericho am saith diwrnod ac yn</a:t>
            </a:r>
          </a:p>
          <a:p>
            <a:r xmlns:a="http://schemas.openxmlformats.org/drawingml/2006/main">
              <a:rPr lang="cy" altLang="ko-KR" sz="2800">
                <a:solidFill>
                  <a:srgbClr val="FF0000"/>
                </a:solidFill>
              </a:rPr>
              <a:t>y dydd diweddaf rho floedd uchel.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 seithfed tro, pan ganodd yr offeiriaid chwythiad yr utgorn, gorchmynnodd Josua i'r bobl, “Gweiddi; oherwydd yr ARGLWYDD sydd wedi rhoi'r ddinas i chwi!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Josua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